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21"/>
  </p:notesMasterIdLst>
  <p:sldIdLst>
    <p:sldId id="378" r:id="rId5"/>
    <p:sldId id="472" r:id="rId6"/>
    <p:sldId id="476" r:id="rId7"/>
    <p:sldId id="474" r:id="rId8"/>
    <p:sldId id="471" r:id="rId9"/>
    <p:sldId id="488" r:id="rId10"/>
    <p:sldId id="489" r:id="rId11"/>
    <p:sldId id="477" r:id="rId12"/>
    <p:sldId id="483" r:id="rId13"/>
    <p:sldId id="491" r:id="rId14"/>
    <p:sldId id="479" r:id="rId15"/>
    <p:sldId id="484" r:id="rId16"/>
    <p:sldId id="485" r:id="rId17"/>
    <p:sldId id="486" r:id="rId18"/>
    <p:sldId id="490" r:id="rId19"/>
    <p:sldId id="487" r:id="rId20"/>
  </p:sldIdLst>
  <p:sldSz cx="12192000" cy="6858000"/>
  <p:notesSz cx="6865938" cy="9998075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B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4" autoAdjust="0"/>
    <p:restoredTop sz="94291" autoAdjust="0"/>
  </p:normalViewPr>
  <p:slideViewPr>
    <p:cSldViewPr snapToGrid="0">
      <p:cViewPr varScale="1">
        <p:scale>
          <a:sx n="96" d="100"/>
          <a:sy n="96" d="100"/>
        </p:scale>
        <p:origin x="6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029B0C76-361D-4BB4-B7C4-FA32154D6E39}" type="datetimeFigureOut">
              <a:rPr lang="en-AU" smtClean="0"/>
              <a:t>2/11/2021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6BB9147A-9A76-4A1C-8473-C8E55939BF2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653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5243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37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4430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5782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7994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1878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667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625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5018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470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288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312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50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2952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3595" fontAlgn="base">
              <a:spcBef>
                <a:spcPct val="0"/>
              </a:spcBef>
              <a:spcAft>
                <a:spcPct val="0"/>
              </a:spcAft>
              <a:defRPr/>
            </a:pPr>
            <a:fld id="{CED23D58-D6CF-40C5-BCED-EBCD1C9F0AD0}" type="slidenum">
              <a:rPr lang="en-US">
                <a:solidFill>
                  <a:prstClr val="black"/>
                </a:solidFill>
                <a:latin typeface="Calibri" charset="0"/>
                <a:ea typeface="ＭＳ Ｐゴシック" charset="-128"/>
              </a:rPr>
              <a:pPr defTabSz="963595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solidFill>
                <a:prstClr val="black"/>
              </a:solidFill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495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-6350" y="0"/>
            <a:ext cx="12198351" cy="6858000"/>
          </a:xfrm>
          <a:custGeom>
            <a:avLst/>
            <a:gdLst>
              <a:gd name="connsiteX0" fmla="*/ 669 w 9148763"/>
              <a:gd name="connsiteY0" fmla="*/ 836712 h 6858000"/>
              <a:gd name="connsiteX1" fmla="*/ 669 w 9148763"/>
              <a:gd name="connsiteY1" fmla="*/ 2043491 h 6858000"/>
              <a:gd name="connsiteX2" fmla="*/ 1836365 w 9148763"/>
              <a:gd name="connsiteY2" fmla="*/ 2043491 h 6858000"/>
              <a:gd name="connsiteX3" fmla="*/ 1836365 w 9148763"/>
              <a:gd name="connsiteY3" fmla="*/ 836712 h 6858000"/>
              <a:gd name="connsiteX4" fmla="*/ 0 w 9148763"/>
              <a:gd name="connsiteY4" fmla="*/ 0 h 6858000"/>
              <a:gd name="connsiteX5" fmla="*/ 9148763 w 9148763"/>
              <a:gd name="connsiteY5" fmla="*/ 0 h 6858000"/>
              <a:gd name="connsiteX6" fmla="*/ 9148763 w 9148763"/>
              <a:gd name="connsiteY6" fmla="*/ 6858000 h 6858000"/>
              <a:gd name="connsiteX7" fmla="*/ 0 w 914876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8763" h="6858000">
                <a:moveTo>
                  <a:pt x="669" y="836712"/>
                </a:moveTo>
                <a:lnTo>
                  <a:pt x="669" y="2043491"/>
                </a:lnTo>
                <a:lnTo>
                  <a:pt x="1836365" y="2043491"/>
                </a:lnTo>
                <a:lnTo>
                  <a:pt x="1836365" y="836712"/>
                </a:lnTo>
                <a:close/>
                <a:moveTo>
                  <a:pt x="0" y="0"/>
                </a:moveTo>
                <a:lnTo>
                  <a:pt x="9148763" y="0"/>
                </a:lnTo>
                <a:lnTo>
                  <a:pt x="914876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r>
              <a:rPr lang="en-US" dirty="0"/>
              <a:t>Drag &amp; Drop your image or click the image icon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59" y="836713"/>
            <a:ext cx="2447595" cy="1206779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637" y="1061545"/>
            <a:ext cx="8928992" cy="809296"/>
          </a:xfrm>
        </p:spPr>
        <p:txBody>
          <a:bodyPr anchor="b"/>
          <a:lstStyle>
            <a:lvl1pPr marL="0" indent="0">
              <a:spcBef>
                <a:spcPct val="0"/>
              </a:spcBef>
              <a:spcAft>
                <a:spcPts val="400"/>
              </a:spcAft>
              <a:defRPr b="1" i="0" baseline="0"/>
            </a:lvl1pPr>
          </a:lstStyle>
          <a:p>
            <a:pPr marL="0" indent="0">
              <a:spcBef>
                <a:spcPct val="0"/>
              </a:spcBef>
              <a:spcAft>
                <a:spcPts val="400"/>
              </a:spcAft>
            </a:pPr>
            <a:r>
              <a:rPr lang="en-AU" altLang="en-US" sz="1200" dirty="0">
                <a:latin typeface="Arial" charset="0"/>
                <a:ea typeface="Microsoft Sans Serif" charset="0"/>
                <a:cs typeface="Arial" charset="0"/>
              </a:rPr>
              <a:t>Optimal position for Faculty\School\Unit name – Arial Font</a:t>
            </a:r>
          </a:p>
          <a:p>
            <a:pPr marL="0" indent="0">
              <a:spcBef>
                <a:spcPct val="0"/>
              </a:spcBef>
              <a:spcAft>
                <a:spcPts val="400"/>
              </a:spcAft>
            </a:pPr>
            <a:r>
              <a:rPr lang="en-AU" altLang="en-US" dirty="0">
                <a:latin typeface="Arial" charset="0"/>
                <a:ea typeface="Microsoft Sans Serif" charset="0"/>
                <a:cs typeface="Arial" charset="0"/>
              </a:rPr>
              <a:t>Main heading -  Arial Font</a:t>
            </a:r>
          </a:p>
        </p:txBody>
      </p:sp>
    </p:spTree>
    <p:extLst>
      <p:ext uri="{BB962C8B-B14F-4D97-AF65-F5344CB8AC3E}">
        <p14:creationId xmlns:p14="http://schemas.microsoft.com/office/powerpoint/2010/main" val="302976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903979" y="156"/>
            <a:ext cx="6288021" cy="6470650"/>
          </a:xfrm>
          <a:solidFill>
            <a:schemeClr val="tx1"/>
          </a:solidFill>
        </p:spPr>
        <p:txBody>
          <a:bodyPr/>
          <a:lstStyle/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  <p:sp>
        <p:nvSpPr>
          <p:cNvPr id="12" name="Title 7"/>
          <p:cNvSpPr>
            <a:spLocks noGrp="1"/>
          </p:cNvSpPr>
          <p:nvPr>
            <p:ph type="title" hasCustomPrompt="1"/>
          </p:nvPr>
        </p:nvSpPr>
        <p:spPr>
          <a:xfrm>
            <a:off x="6513414" y="1124901"/>
            <a:ext cx="5088565" cy="46166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idx="10" hasCustomPrompt="1"/>
          </p:nvPr>
        </p:nvSpPr>
        <p:spPr>
          <a:xfrm>
            <a:off x="6513414" y="2349036"/>
            <a:ext cx="5109049" cy="2520280"/>
          </a:xfrm>
        </p:spPr>
        <p:txBody>
          <a:bodyPr/>
          <a:lstStyle>
            <a:lvl1pPr marL="7938" indent="-7938">
              <a:tabLst/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nisi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ligula,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porta ac </a:t>
            </a:r>
            <a:r>
              <a:rPr lang="en-US" dirty="0" err="1"/>
              <a:t>consectetur</a:t>
            </a:r>
            <a:r>
              <a:rPr lang="en-US" dirty="0"/>
              <a:t> ac, </a:t>
            </a:r>
            <a:r>
              <a:rPr lang="en-US" dirty="0" err="1"/>
              <a:t>vestibulum</a:t>
            </a:r>
            <a:r>
              <a:rPr lang="en-US" dirty="0"/>
              <a:t> at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513414" y="1700965"/>
            <a:ext cx="5088565" cy="45719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02867" cy="647065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lvl1pPr>
          </a:lstStyle>
          <a:p>
            <a:r>
              <a:rPr lang="en-US" dirty="0"/>
              <a:t>Drag &amp; Drop your image or click the image icon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6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3059" cy="64709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35360" y="260648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7"/>
          <p:cNvSpPr>
            <a:spLocks noGrp="1"/>
          </p:cNvSpPr>
          <p:nvPr>
            <p:ph type="title" hasCustomPrompt="1"/>
          </p:nvPr>
        </p:nvSpPr>
        <p:spPr>
          <a:xfrm>
            <a:off x="3551718" y="1268761"/>
            <a:ext cx="5088565" cy="461665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idx="10" hasCustomPrompt="1"/>
          </p:nvPr>
        </p:nvSpPr>
        <p:spPr>
          <a:xfrm>
            <a:off x="3541477" y="2492896"/>
            <a:ext cx="5109049" cy="1800200"/>
          </a:xfrm>
        </p:spPr>
        <p:txBody>
          <a:bodyPr/>
          <a:lstStyle>
            <a:lvl1pPr marL="7938" indent="-7938">
              <a:tabLst/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>
                <a:ln>
                  <a:noFill/>
                </a:ln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dapibus</a:t>
            </a:r>
            <a:r>
              <a:rPr lang="en-US" dirty="0"/>
              <a:t> ac </a:t>
            </a:r>
            <a:r>
              <a:rPr lang="en-US" dirty="0" err="1"/>
              <a:t>facilisis</a:t>
            </a:r>
            <a:r>
              <a:rPr lang="en-US" dirty="0"/>
              <a:t> in,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quam. </a:t>
            </a:r>
            <a:r>
              <a:rPr lang="en-US" dirty="0" err="1"/>
              <a:t>Donec</a:t>
            </a:r>
            <a:r>
              <a:rPr lang="en-US" dirty="0"/>
              <a:t> id </a:t>
            </a:r>
            <a:r>
              <a:rPr lang="en-US" dirty="0" err="1"/>
              <a:t>elit</a:t>
            </a:r>
            <a:r>
              <a:rPr lang="en-US" dirty="0"/>
              <a:t> non mi porta gravida at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quam.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vitae </a:t>
            </a:r>
            <a:r>
              <a:rPr lang="en-US" dirty="0" err="1"/>
              <a:t>elit</a:t>
            </a:r>
            <a:r>
              <a:rPr lang="en-US" dirty="0"/>
              <a:t> libero, a pharetra </a:t>
            </a:r>
            <a:r>
              <a:rPr lang="en-US" dirty="0" err="1"/>
              <a:t>augue</a:t>
            </a:r>
            <a:r>
              <a:rPr lang="en-US" dirty="0"/>
              <a:t>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551718" y="1844825"/>
            <a:ext cx="5088565" cy="45719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3691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3204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-422041">
              <a:lnSpc>
                <a:spcPct val="90000"/>
              </a:lnSpc>
              <a:buNone/>
              <a:defRPr sz="2954" baseline="0">
                <a:latin typeface="+mn-lt"/>
                <a:cs typeface="Microsoft Sans Serif" pitchFamily="34" charset="0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12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607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AU" dirty="0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9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4417" y="433388"/>
            <a:ext cx="10945283" cy="461962"/>
          </a:xfrm>
        </p:spPr>
        <p:txBody>
          <a:bodyPr/>
          <a:lstStyle>
            <a:lvl1pPr>
              <a:defRPr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624417" y="1227138"/>
            <a:ext cx="10945283" cy="4606925"/>
          </a:xfrm>
        </p:spPr>
        <p:txBody>
          <a:bodyPr/>
          <a:lstStyle>
            <a:lvl1pPr marL="9525" indent="-9525">
              <a:tabLst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8" y="6060966"/>
            <a:ext cx="478367" cy="28892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37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4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/>
          <p:cNvSpPr txBox="1">
            <a:spLocks noGrp="1"/>
          </p:cNvSpPr>
          <p:nvPr>
            <p:ph type="title"/>
          </p:nvPr>
        </p:nvSpPr>
        <p:spPr>
          <a:xfrm>
            <a:off x="624417" y="410838"/>
            <a:ext cx="355136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 marR="5080">
              <a:defRPr/>
            </a:lvl1pPr>
          </a:lstStyle>
          <a:p>
            <a:pPr marL="12700" marR="5080"/>
            <a:r>
              <a:rPr lang="en-AU" spc="10" dirty="0">
                <a:latin typeface="Arial" panose="020B0604020202020204" pitchFamily="34" charset="0"/>
                <a:cs typeface="Arial" panose="020B0604020202020204" pitchFamily="34" charset="0"/>
              </a:rPr>
              <a:t>Heading of the Master Slide 1</a:t>
            </a:r>
            <a:endParaRPr dirty="0">
              <a:latin typeface="Sommet Black"/>
              <a:cs typeface="Sommet Blac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56" y="410837"/>
            <a:ext cx="6589345" cy="359154"/>
          </a:xfrm>
        </p:spPr>
        <p:txBody>
          <a:bodyPr/>
          <a:lstStyle>
            <a:lvl1pPr marL="7938" indent="-7938" algn="l">
              <a:tabLst/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8" y="6060966"/>
            <a:ext cx="478367" cy="28892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980518" y="1268760"/>
            <a:ext cx="6589183" cy="2448272"/>
          </a:xfrm>
        </p:spPr>
        <p:txBody>
          <a:bodyPr/>
          <a:lstStyle>
            <a:lvl1pPr marL="7938" indent="-7938">
              <a:tabLst/>
              <a:defRPr/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dui.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, </a:t>
            </a:r>
            <a:r>
              <a:rPr lang="en-US" dirty="0" err="1"/>
              <a:t>tellus</a:t>
            </a:r>
            <a:r>
              <a:rPr lang="en-US" dirty="0"/>
              <a:t> ac cursus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</a:t>
            </a:r>
          </a:p>
          <a:p>
            <a:pPr lvl="0"/>
            <a:r>
              <a:rPr lang="en-US" dirty="0"/>
              <a:t>Integer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a ante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id </a:t>
            </a:r>
            <a:r>
              <a:rPr lang="en-US" dirty="0" err="1"/>
              <a:t>elit</a:t>
            </a:r>
            <a:r>
              <a:rPr lang="en-US" dirty="0"/>
              <a:t> non mi porta gravida at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porta ac </a:t>
            </a:r>
            <a:r>
              <a:rPr lang="en-US" dirty="0" err="1"/>
              <a:t>consectetur</a:t>
            </a:r>
            <a:r>
              <a:rPr lang="en-US" dirty="0"/>
              <a:t> ac, </a:t>
            </a:r>
            <a:r>
              <a:rPr lang="en-US" dirty="0" err="1"/>
              <a:t>vestibulum</a:t>
            </a:r>
            <a:r>
              <a:rPr lang="en-US" dirty="0"/>
              <a:t> at </a:t>
            </a:r>
            <a:r>
              <a:rPr lang="en-US" dirty="0" err="1"/>
              <a:t>eros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686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  <p:sp>
        <p:nvSpPr>
          <p:cNvPr id="12" name="object 4"/>
          <p:cNvSpPr txBox="1">
            <a:spLocks noGrp="1"/>
          </p:cNvSpPr>
          <p:nvPr>
            <p:ph type="title"/>
          </p:nvPr>
        </p:nvSpPr>
        <p:spPr>
          <a:xfrm>
            <a:off x="624417" y="410838"/>
            <a:ext cx="10914007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 marR="5080">
              <a:defRPr/>
            </a:lvl1pPr>
          </a:lstStyle>
          <a:p>
            <a:pPr marL="12700" marR="5080"/>
            <a:r>
              <a:rPr lang="en-AU" spc="10" dirty="0">
                <a:latin typeface="Arial" panose="020B0604020202020204" pitchFamily="34" charset="0"/>
                <a:cs typeface="Arial" panose="020B0604020202020204" pitchFamily="34" charset="0"/>
              </a:rPr>
              <a:t>Heading of the Master Slide 2</a:t>
            </a:r>
            <a:endParaRPr dirty="0">
              <a:latin typeface="Sommet Black"/>
              <a:cs typeface="Sommet Black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idx="10" hasCustomPrompt="1"/>
          </p:nvPr>
        </p:nvSpPr>
        <p:spPr>
          <a:xfrm>
            <a:off x="4980356" y="1772816"/>
            <a:ext cx="6589345" cy="2405062"/>
          </a:xfrm>
        </p:spPr>
        <p:txBody>
          <a:bodyPr/>
          <a:lstStyle>
            <a:lvl1pPr marL="12700" indent="-342900" defTabSz="914400">
              <a:tabLst>
                <a:tab pos="981075" algn="l"/>
              </a:tabLst>
              <a:defRPr/>
            </a:lvl1pPr>
          </a:lstStyle>
          <a:p>
            <a:pPr marL="12700" defTabSz="914400">
              <a:tabLst>
                <a:tab pos="981075" algn="l"/>
              </a:tabLst>
            </a:pP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Maecenas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Vivamus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lacus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rutrum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auctor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Aenean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quam.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lacinia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quam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defTabSz="914400">
              <a:tabLst>
                <a:tab pos="981075" algn="l"/>
              </a:tabLst>
            </a:pPr>
            <a:endParaRPr lang="en-AU" sz="1600" b="0" kern="0" spc="-2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defTabSz="914400">
              <a:tabLst>
                <a:tab pos="981075" algn="l"/>
              </a:tabLst>
            </a:pP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nisi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ligula,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lacinia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1772816"/>
            <a:ext cx="3552727" cy="359154"/>
          </a:xfrm>
        </p:spPr>
        <p:txBody>
          <a:bodyPr/>
          <a:lstStyle>
            <a:lvl1pPr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8" y="6060966"/>
            <a:ext cx="478367" cy="28892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3583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5422901" y="0"/>
            <a:ext cx="6771217" cy="6470650"/>
          </a:xfrm>
          <a:custGeom>
            <a:avLst/>
            <a:gdLst>
              <a:gd name="connsiteX0" fmla="*/ 0 w 5078413"/>
              <a:gd name="connsiteY0" fmla="*/ 0 h 6470650"/>
              <a:gd name="connsiteX1" fmla="*/ 5078413 w 5078413"/>
              <a:gd name="connsiteY1" fmla="*/ 0 h 6470650"/>
              <a:gd name="connsiteX2" fmla="*/ 5078413 w 5078413"/>
              <a:gd name="connsiteY2" fmla="*/ 6470650 h 6470650"/>
              <a:gd name="connsiteX3" fmla="*/ 0 w 5078413"/>
              <a:gd name="connsiteY3" fmla="*/ 6470650 h 6470650"/>
              <a:gd name="connsiteX4" fmla="*/ 0 w 5078413"/>
              <a:gd name="connsiteY4" fmla="*/ 5539581 h 6470650"/>
              <a:gd name="connsiteX5" fmla="*/ 1728961 w 5078413"/>
              <a:gd name="connsiteY5" fmla="*/ 5539581 h 6470650"/>
              <a:gd name="connsiteX6" fmla="*/ 1728961 w 5078413"/>
              <a:gd name="connsiteY6" fmla="*/ 931069 h 6470650"/>
              <a:gd name="connsiteX7" fmla="*/ 0 w 5078413"/>
              <a:gd name="connsiteY7" fmla="*/ 931069 h 647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8413" h="6470650">
                <a:moveTo>
                  <a:pt x="0" y="0"/>
                </a:moveTo>
                <a:lnTo>
                  <a:pt x="5078413" y="0"/>
                </a:lnTo>
                <a:lnTo>
                  <a:pt x="5078413" y="6470650"/>
                </a:lnTo>
                <a:lnTo>
                  <a:pt x="0" y="6470650"/>
                </a:lnTo>
                <a:lnTo>
                  <a:pt x="0" y="5539581"/>
                </a:lnTo>
                <a:lnTo>
                  <a:pt x="1728961" y="5539581"/>
                </a:lnTo>
                <a:lnTo>
                  <a:pt x="1728961" y="931069"/>
                </a:lnTo>
                <a:lnTo>
                  <a:pt x="0" y="931069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Drag &amp; Drop your image or click the image icon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27381" y="931069"/>
            <a:ext cx="7200800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50800" dir="5400000" sx="99000" sy="99000" algn="ctr" rotWithShape="0">
              <a:schemeClr val="tx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931909" y="1202932"/>
            <a:ext cx="6412231" cy="461665"/>
          </a:xfrm>
        </p:spPr>
        <p:txBody>
          <a:bodyPr/>
          <a:lstStyle>
            <a:lvl1pPr>
              <a:defRPr baseline="0">
                <a:latin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idx="10"/>
          </p:nvPr>
        </p:nvSpPr>
        <p:spPr>
          <a:xfrm>
            <a:off x="911424" y="2348881"/>
            <a:ext cx="6432715" cy="29523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8" y="6060966"/>
            <a:ext cx="478367" cy="28892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43059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470961"/>
          </a:xfrm>
          <a:prstGeom prst="rect">
            <a:avLst/>
          </a:prstGeom>
        </p:spPr>
      </p:pic>
      <p:sp>
        <p:nvSpPr>
          <p:cNvPr id="12" name="object 4"/>
          <p:cNvSpPr txBox="1">
            <a:spLocks noGrp="1"/>
          </p:cNvSpPr>
          <p:nvPr>
            <p:ph type="title" hasCustomPrompt="1"/>
          </p:nvPr>
        </p:nvSpPr>
        <p:spPr>
          <a:xfrm>
            <a:off x="2801328" y="1191656"/>
            <a:ext cx="6568752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 marR="5080">
              <a:defRPr/>
            </a:lvl1pPr>
          </a:lstStyle>
          <a:p>
            <a:pPr marL="12700" marR="5080"/>
            <a:r>
              <a:rPr lang="en-AU" spc="10">
                <a:latin typeface="Arial" panose="020B0604020202020204" pitchFamily="34" charset="0"/>
                <a:cs typeface="Arial" panose="020B0604020202020204" pitchFamily="34" charset="0"/>
              </a:rPr>
              <a:t>Heading</a:t>
            </a:r>
            <a:endParaRPr dirty="0">
              <a:latin typeface="Sommet Black"/>
              <a:cs typeface="Sommet Black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idx="10" hasCustomPrompt="1"/>
          </p:nvPr>
        </p:nvSpPr>
        <p:spPr>
          <a:xfrm>
            <a:off x="2801329" y="2469200"/>
            <a:ext cx="6589345" cy="2405062"/>
          </a:xfrm>
        </p:spPr>
        <p:txBody>
          <a:bodyPr/>
          <a:lstStyle>
            <a:lvl1pPr marL="12700" indent="-342900" defTabSz="914400">
              <a:tabLst>
                <a:tab pos="981075" algn="l"/>
              </a:tabLst>
              <a:defRPr/>
            </a:lvl1pPr>
          </a:lstStyle>
          <a:p>
            <a:pPr marL="12700" defTabSz="914400">
              <a:tabLst>
                <a:tab pos="981075" algn="l"/>
              </a:tabLst>
            </a:pP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Maecenas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Vivamus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lacus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rutrum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auctor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Aenean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quam.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lacinia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quam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defTabSz="914400">
              <a:tabLst>
                <a:tab pos="981075" algn="l"/>
              </a:tabLst>
            </a:pPr>
            <a:endParaRPr lang="en-AU" sz="1600" b="0" kern="0" spc="-2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defTabSz="914400">
              <a:tabLst>
                <a:tab pos="981075" algn="l"/>
              </a:tabLst>
            </a:pP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nisi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ligula,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lacinia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01329" y="1881683"/>
            <a:ext cx="3552727" cy="359154"/>
          </a:xfrm>
        </p:spPr>
        <p:txBody>
          <a:bodyPr/>
          <a:lstStyle>
            <a:lvl1pPr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1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881"/>
            <a:ext cx="12192000" cy="6475842"/>
          </a:xfrm>
          <a:prstGeom prst="rect">
            <a:avLst/>
          </a:prstGeom>
        </p:spPr>
      </p:pic>
      <p:sp>
        <p:nvSpPr>
          <p:cNvPr id="12" name="object 4"/>
          <p:cNvSpPr txBox="1">
            <a:spLocks noGrp="1"/>
          </p:cNvSpPr>
          <p:nvPr>
            <p:ph type="title" hasCustomPrompt="1"/>
          </p:nvPr>
        </p:nvSpPr>
        <p:spPr>
          <a:xfrm>
            <a:off x="2801328" y="1191656"/>
            <a:ext cx="6568752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 marR="5080">
              <a:defRPr/>
            </a:lvl1pPr>
          </a:lstStyle>
          <a:p>
            <a:pPr marL="12700" marR="5080"/>
            <a:r>
              <a:rPr lang="en-AU" spc="10">
                <a:latin typeface="Arial" panose="020B0604020202020204" pitchFamily="34" charset="0"/>
                <a:cs typeface="Arial" panose="020B0604020202020204" pitchFamily="34" charset="0"/>
              </a:rPr>
              <a:t>Heading</a:t>
            </a:r>
            <a:endParaRPr dirty="0">
              <a:latin typeface="Sommet Black"/>
              <a:cs typeface="Sommet Black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idx="10" hasCustomPrompt="1"/>
          </p:nvPr>
        </p:nvSpPr>
        <p:spPr>
          <a:xfrm>
            <a:off x="2801329" y="2469200"/>
            <a:ext cx="6589345" cy="2405062"/>
          </a:xfrm>
        </p:spPr>
        <p:txBody>
          <a:bodyPr/>
          <a:lstStyle>
            <a:lvl1pPr marL="12700" indent="-342900" defTabSz="914400">
              <a:tabLst>
                <a:tab pos="981075" algn="l"/>
              </a:tabLst>
              <a:defRPr/>
            </a:lvl1pPr>
          </a:lstStyle>
          <a:p>
            <a:pPr marL="12700" defTabSz="914400">
              <a:tabLst>
                <a:tab pos="981075" algn="l"/>
              </a:tabLst>
            </a:pP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Maecenas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Vivamus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lacus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rutrum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auctor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Aenean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quam.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lacinia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quam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defTabSz="914400">
              <a:tabLst>
                <a:tab pos="981075" algn="l"/>
              </a:tabLst>
            </a:pPr>
            <a:endParaRPr lang="en-AU" sz="1600" b="0" kern="0" spc="-2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defTabSz="914400">
              <a:tabLst>
                <a:tab pos="981075" algn="l"/>
              </a:tabLst>
            </a:pP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nisi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ligula,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lacinia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AU" sz="1600" b="0" kern="0" spc="-2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AU" sz="1600" b="0" kern="0" spc="-2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01329" y="1881683"/>
            <a:ext cx="3552727" cy="359154"/>
          </a:xfrm>
        </p:spPr>
        <p:txBody>
          <a:bodyPr/>
          <a:lstStyle>
            <a:lvl1pPr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0" y="0"/>
            <a:ext cx="6191251" cy="6470650"/>
          </a:xfrm>
          <a:solidFill>
            <a:schemeClr val="tx1"/>
          </a:solidFill>
        </p:spPr>
        <p:txBody>
          <a:bodyPr/>
          <a:lstStyle/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" y="6470961"/>
            <a:ext cx="12192000" cy="390128"/>
          </a:xfrm>
          <a:prstGeom prst="rect">
            <a:avLst/>
          </a:prstGeom>
        </p:spPr>
      </p:pic>
      <p:sp>
        <p:nvSpPr>
          <p:cNvPr id="12" name="Title 7"/>
          <p:cNvSpPr>
            <a:spLocks noGrp="1"/>
          </p:cNvSpPr>
          <p:nvPr>
            <p:ph type="title" hasCustomPrompt="1"/>
          </p:nvPr>
        </p:nvSpPr>
        <p:spPr>
          <a:xfrm>
            <a:off x="506898" y="1124745"/>
            <a:ext cx="5088565" cy="46166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idx="10" hasCustomPrompt="1"/>
          </p:nvPr>
        </p:nvSpPr>
        <p:spPr>
          <a:xfrm>
            <a:off x="506898" y="2348880"/>
            <a:ext cx="5109049" cy="2520280"/>
          </a:xfrm>
        </p:spPr>
        <p:txBody>
          <a:bodyPr/>
          <a:lstStyle>
            <a:lvl1pPr marL="7938" indent="-7938">
              <a:tabLst/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nisi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ligula,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porta ac </a:t>
            </a:r>
            <a:r>
              <a:rPr lang="en-US" dirty="0" err="1"/>
              <a:t>consectetur</a:t>
            </a:r>
            <a:r>
              <a:rPr lang="en-US" dirty="0"/>
              <a:t> ac, </a:t>
            </a:r>
            <a:r>
              <a:rPr lang="en-US" dirty="0" err="1"/>
              <a:t>vestibulum</a:t>
            </a:r>
            <a:r>
              <a:rPr lang="en-US" dirty="0"/>
              <a:t> at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91251" y="0"/>
            <a:ext cx="6002867" cy="647065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lvl1pPr>
          </a:lstStyle>
          <a:p>
            <a:r>
              <a:rPr lang="en-US" dirty="0"/>
              <a:t>Drag &amp; Drop your image or click the image icon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06898" y="1700809"/>
            <a:ext cx="5088565" cy="45719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2579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Placeholder 2"/>
          <p:cNvSpPr>
            <a:spLocks noGrp="1"/>
          </p:cNvSpPr>
          <p:nvPr>
            <p:ph type="title"/>
          </p:nvPr>
        </p:nvSpPr>
        <p:spPr bwMode="auto">
          <a:xfrm>
            <a:off x="624417" y="433388"/>
            <a:ext cx="1094528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624417" y="1225551"/>
            <a:ext cx="109728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</a:t>
            </a:r>
          </a:p>
          <a:p>
            <a:pPr lvl="3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94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ts val="12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69875" indent="-269875" algn="l" rtl="0" eaLnBrk="1" fontAlgn="base" hangingPunct="1">
        <a:spcBef>
          <a:spcPts val="9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39750" indent="-269875" algn="l" rtl="0" eaLnBrk="1" fontAlgn="base" hangingPunct="1">
        <a:spcBef>
          <a:spcPts val="600"/>
        </a:spcBef>
        <a:spcAft>
          <a:spcPct val="0"/>
        </a:spcAft>
        <a:buFont typeface="Lucida Grande" charset="0"/>
        <a:buChar char="–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3pPr>
      <a:lvl4pPr marL="809625" indent="-269875" algn="l" rtl="0" eaLnBrk="1" fontAlgn="base" hangingPunct="1">
        <a:spcBef>
          <a:spcPts val="600"/>
        </a:spcBef>
        <a:spcAft>
          <a:spcPct val="0"/>
        </a:spcAft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4pPr>
      <a:lvl5pPr marL="1095375" indent="-285750" algn="l" rtl="0" eaLnBrk="1" fontAlgn="base" hangingPunct="1">
        <a:spcBef>
          <a:spcPts val="600"/>
        </a:spcBef>
        <a:spcAft>
          <a:spcPct val="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D507-42D6-4563-B3DC-26076475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181" y="-14359"/>
            <a:ext cx="5353819" cy="5015751"/>
          </a:xfrm>
        </p:spPr>
        <p:txBody>
          <a:bodyPr/>
          <a:lstStyle/>
          <a:p>
            <a:r>
              <a:rPr lang="en-US" dirty="0"/>
              <a:t>Week 8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APPLICATION EXERCISE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Wind Farm Construction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ECEFF-1BD8-4EF0-8AFC-27CDC350F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99" y="5169599"/>
            <a:ext cx="5175183" cy="1522749"/>
          </a:xfrm>
        </p:spPr>
        <p:txBody>
          <a:bodyPr>
            <a:noAutofit/>
          </a:bodyPr>
          <a:lstStyle/>
          <a:p>
            <a:r>
              <a:rPr lang="en-US" sz="1800" dirty="0"/>
              <a:t>GSOE9820 Engineering Project Management</a:t>
            </a:r>
          </a:p>
          <a:p>
            <a:r>
              <a:rPr lang="en-US" sz="1800" dirty="0"/>
              <a:t>Term 3 2021</a:t>
            </a:r>
          </a:p>
          <a:p>
            <a:r>
              <a:rPr lang="en-US" sz="1800" dirty="0"/>
              <a:t>Bernard Hayes</a:t>
            </a:r>
            <a:endParaRPr lang="en-AU" sz="1800" dirty="0"/>
          </a:p>
        </p:txBody>
      </p:sp>
      <p:pic>
        <p:nvPicPr>
          <p:cNvPr id="6" name="Picture 5" descr="Sunset Le Vieux Moulin">
            <a:extLst>
              <a:ext uri="{FF2B5EF4-FFF2-40B4-BE49-F238E27FC236}">
                <a16:creationId xmlns:a16="http://schemas.microsoft.com/office/drawing/2014/main" id="{26D8F8C7-FE58-4202-906E-CCB0D73D3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359"/>
            <a:ext cx="6738425" cy="501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0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2"/>
    </mc:Choice>
    <mc:Fallback xmlns="">
      <p:transition spd="slow" advTm="170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Wind Farm Construction</a:t>
            </a: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211540" y="673416"/>
            <a:ext cx="11677892" cy="34926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AU" sz="2800" b="1" dirty="0">
                <a:latin typeface="+mj-lt"/>
              </a:rPr>
              <a:t>You formulate and consider the following options:</a:t>
            </a:r>
          </a:p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800" b="1" dirty="0">
              <a:latin typeface="+mj-lt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800" b="1" dirty="0">
              <a:latin typeface="+mj-lt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800" b="1" dirty="0">
              <a:latin typeface="+mj-lt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74D76-F02D-4B89-8BC8-B6C0F229C328}"/>
              </a:ext>
            </a:extLst>
          </p:cNvPr>
          <p:cNvSpPr txBox="1"/>
          <p:nvPr/>
        </p:nvSpPr>
        <p:spPr>
          <a:xfrm>
            <a:off x="914400" y="2887579"/>
            <a:ext cx="10975032" cy="10106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11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23140-B99A-4969-B9BF-3B8A454AB1F9}"/>
              </a:ext>
            </a:extLst>
          </p:cNvPr>
          <p:cNvSpPr txBox="1"/>
          <p:nvPr/>
        </p:nvSpPr>
        <p:spPr>
          <a:xfrm>
            <a:off x="284927" y="1545792"/>
            <a:ext cx="11881988" cy="11318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AU" sz="2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 Ship the transformer back to original Supplier for repair – Cost $2M; Schedule Delay: 6 Months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FBB9C-D19F-4EA9-8E6F-BEAE05C5E3BA}"/>
              </a:ext>
            </a:extLst>
          </p:cNvPr>
          <p:cNvSpPr txBox="1"/>
          <p:nvPr/>
        </p:nvSpPr>
        <p:spPr>
          <a:xfrm>
            <a:off x="284927" y="5606734"/>
            <a:ext cx="11881988" cy="5778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AU" sz="2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 Repair Transformer at Local Workshop: Cost $5M; Schedule Delay: 1 Month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29675-5DC2-4811-BBF8-9244B6E27DC1}"/>
              </a:ext>
            </a:extLst>
          </p:cNvPr>
          <p:cNvSpPr txBox="1"/>
          <p:nvPr/>
        </p:nvSpPr>
        <p:spPr>
          <a:xfrm>
            <a:off x="302568" y="3944804"/>
            <a:ext cx="11881988" cy="16858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AU" sz="2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 Order In-stock new transformer from Alternative Overseas Supplier and transport via Antonov Heavy Lift Air Transport: Cost $12M; Schedule Delay: 1 week (0.25 Months).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FDF1F-11BA-4771-9121-343C99481D24}"/>
              </a:ext>
            </a:extLst>
          </p:cNvPr>
          <p:cNvSpPr txBox="1"/>
          <p:nvPr/>
        </p:nvSpPr>
        <p:spPr>
          <a:xfrm>
            <a:off x="284927" y="2751690"/>
            <a:ext cx="11881988" cy="11318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AU" sz="2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 Order replacement transformer from Original Supplier – Cost $4M: Schedule Delay: 4 Months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86A78-2922-4520-9952-FC98FE526EEB}"/>
              </a:ext>
            </a:extLst>
          </p:cNvPr>
          <p:cNvSpPr txBox="1"/>
          <p:nvPr/>
        </p:nvSpPr>
        <p:spPr>
          <a:xfrm rot="19756297">
            <a:off x="734373" y="2592335"/>
            <a:ext cx="1009946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3200" b="1" dirty="0">
                <a:solidFill>
                  <a:srgbClr val="FFFF00"/>
                </a:solidFill>
                <a:highlight>
                  <a:srgbClr val="FF0000"/>
                </a:highlight>
                <a:latin typeface="+mj-lt"/>
              </a:rPr>
              <a:t>First Step complete Month 9 EV Analysis for each option, including any applicable costs for delay damages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highlight>
                <a:srgbClr val="FF0000"/>
              </a:highlight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2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Power Plant Upgrade</a:t>
            </a: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386975" y="810027"/>
            <a:ext cx="11677892" cy="53883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800" b="1" i="1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Question 1</a:t>
            </a:r>
            <a:endParaRPr lang="en-AU" sz="28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Complete Earned Value Analysis for each option and indicate which option is likely to have a cost variance at completion within your allowable Project Contingency Budget.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Option (1)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Option (2)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Option (3)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Option (4)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05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Power Plant Upgrade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386975" y="810027"/>
            <a:ext cx="11677892" cy="54099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800" b="1" i="1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Question 2</a:t>
            </a:r>
            <a:endParaRPr lang="en-AU" sz="28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Looking at the CPI value you have calculated for Option (2) at end of Month 9, it indicates: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Option (2) would put the project over budget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Option (2) would put the project under budget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Option (2) would put the project over budget at completion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Option (2) would put the project ahead of schedule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endParaRPr lang="en-AU" sz="2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1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Power Plant Upgrade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386975" y="810027"/>
            <a:ext cx="11677892" cy="58716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400" b="1" i="1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Question 3</a:t>
            </a:r>
            <a:endParaRPr lang="en-AU" sz="2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Looking at the SPI value you have calculated for Option (3) at end of Month 9, it indicates: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project would be ahead of schedule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project would be behind schedule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project will finish ahead of schedule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Nothing accurate regarding the effects of option (3) on schedule. You would need to assess a Tracking Gantt chart to assess likely schedule impacts of Option (3)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endParaRPr lang="en-AU" sz="2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312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Power Plant Upgrade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386975" y="810027"/>
            <a:ext cx="11677892" cy="5317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400" b="1" i="1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Question 4</a:t>
            </a:r>
            <a:endParaRPr lang="en-AU" sz="2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Looking at your EV analysis for each option, which of the following would you use to choose the optimum course of action for </a:t>
            </a:r>
            <a:r>
              <a:rPr lang="en-AU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ConstructCo</a:t>
            </a: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from the options: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Option with highest CV 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Option with the highest SPI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Option with the least negative Forecast Variance at Completion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A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Option with the highest combined CPI + SPI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endParaRPr lang="en-AU" sz="2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66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Power Plant Upgrade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257054" y="508109"/>
            <a:ext cx="11677892" cy="5867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400" b="1" i="1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Question 5</a:t>
            </a:r>
            <a:endParaRPr lang="en-AU" sz="2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AU" sz="22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ConstructCo’s</a:t>
            </a: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CEO advises you that, following pressure from </a:t>
            </a:r>
            <a:r>
              <a:rPr lang="en-AU" sz="2200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en-AU" sz="22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management, </a:t>
            </a:r>
            <a:r>
              <a:rPr lang="en-AU" sz="22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ConstructCo</a:t>
            </a: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needs to </a:t>
            </a:r>
            <a:r>
              <a:rPr lang="en-AU" sz="22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wiegh</a:t>
            </a: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up maintaining its reputation for reliability with </a:t>
            </a:r>
            <a:r>
              <a:rPr lang="en-AU" sz="22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PowerCo</a:t>
            </a: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(ongoing business valued at over $50M per year); against the financial result on a single project. Your CEO asks you to provide information on how much extra it will cost </a:t>
            </a:r>
            <a:r>
              <a:rPr lang="en-AU" sz="22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ConstructCo</a:t>
            </a: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 execute the option with least delay over </a:t>
            </a:r>
            <a:r>
              <a:rPr lang="en-AU" sz="2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optimum option for project outcome. You advise back:</a:t>
            </a:r>
            <a:endParaRPr lang="en-AU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-$11,154,088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-$ 9,094,238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lphaLcParenR"/>
            </a:pP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-$ 2,059,850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A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-$31,752,589</a:t>
            </a:r>
            <a:endParaRPr lang="en-AU" sz="2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21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LOGISTICS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386975" y="810027"/>
            <a:ext cx="11677892" cy="56961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A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Tong Ju will now take you through the logistics of answering the AE, including:</a:t>
            </a:r>
          </a:p>
          <a:p>
            <a:pPr marL="457200" lvl="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How to access AE documentation</a:t>
            </a:r>
          </a:p>
          <a:p>
            <a:pPr marL="457200" lvl="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A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your team can conduct discussions on the AE via MS Teams</a:t>
            </a:r>
          </a:p>
          <a:p>
            <a:pPr marL="457200" lvl="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How your team should submit your answers to the AE questions</a:t>
            </a:r>
          </a:p>
          <a:p>
            <a:pPr marL="457200" lvl="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Time allowed for AE</a:t>
            </a:r>
          </a:p>
          <a:p>
            <a:pPr marL="457200" lvl="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What will happen after AE finishes.</a:t>
            </a:r>
            <a:endParaRPr lang="en-AU" sz="28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051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Wind Farm Construction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514108" y="4093932"/>
            <a:ext cx="11375324" cy="228370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AU" sz="2800" b="1" dirty="0">
                <a:latin typeface="+mj-lt"/>
              </a:rPr>
              <a:t>Background: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800" b="1" dirty="0">
                <a:latin typeface="+mj-lt"/>
              </a:rPr>
              <a:t>You are the PM for </a:t>
            </a:r>
            <a:r>
              <a:rPr lang="en-AU" sz="2800" b="1" dirty="0" err="1">
                <a:latin typeface="+mj-lt"/>
              </a:rPr>
              <a:t>ConstructCo</a:t>
            </a:r>
            <a:r>
              <a:rPr lang="en-AU" sz="2800" b="1" dirty="0">
                <a:latin typeface="+mj-lt"/>
              </a:rPr>
              <a:t>, that is contracted to design &amp; build a 99MW Windfarm for </a:t>
            </a:r>
            <a:r>
              <a:rPr lang="en-AU" sz="2800" b="1" dirty="0" err="1">
                <a:latin typeface="+mj-lt"/>
              </a:rPr>
              <a:t>PowerCo</a:t>
            </a:r>
            <a:r>
              <a:rPr lang="en-AU" sz="2800" b="1" dirty="0">
                <a:latin typeface="+mj-lt"/>
              </a:rPr>
              <a:t>.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400" b="1" i="1" dirty="0">
                <a:latin typeface="+mj-lt"/>
              </a:rPr>
              <a:t>Note – This Application Exercise is based on a real world scenario encountered during my career</a:t>
            </a:r>
            <a:endParaRPr kumimoji="0" lang="en-AU" sz="2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6" name="Picture 5" descr="A group of wind turbines&#10;&#10;Description automatically generated with medium confidence">
            <a:extLst>
              <a:ext uri="{FF2B5EF4-FFF2-40B4-BE49-F238E27FC236}">
                <a16:creationId xmlns:a16="http://schemas.microsoft.com/office/drawing/2014/main" id="{9B7A407B-4E16-4576-B92B-332F38203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99" y="611837"/>
            <a:ext cx="5816218" cy="3847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029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1"/>
    </mc:Choice>
    <mc:Fallback xmlns="">
      <p:transition spd="slow" advTm="201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Main Project Parameters: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514108" y="1251994"/>
            <a:ext cx="11375324" cy="57492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Contract Price:</a:t>
            </a: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$200M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Profit Margin = 10%</a:t>
            </a: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Schedule:</a:t>
            </a: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12 months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Damages for Delay: </a:t>
            </a:r>
            <a:r>
              <a:rPr lang="en-AU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$5M per month</a:t>
            </a:r>
            <a:r>
              <a:rPr lang="en-A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– damages waived if delay kept under 2 weeks (</a:t>
            </a:r>
            <a:r>
              <a:rPr lang="en-AU" sz="2800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ie</a:t>
            </a:r>
            <a:r>
              <a:rPr lang="en-AU" sz="2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grace period) </a:t>
            </a:r>
            <a:endParaRPr lang="en-AU" sz="28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AU" sz="2800" b="1" i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AU" sz="2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(agreed to because Time is Critical to Customer)</a:t>
            </a:r>
            <a:r>
              <a:rPr lang="en-AU" sz="2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2800" b="1" i="1" dirty="0">
                <a:effectLst/>
                <a:latin typeface="+mj-lt"/>
                <a:ea typeface="+mn-ea"/>
              </a:rPr>
              <a:t>Approved Cost Budget Contingency:  </a:t>
            </a:r>
            <a:r>
              <a:rPr lang="en-AU" sz="2800" b="1" dirty="0">
                <a:effectLst/>
                <a:latin typeface="+mj-lt"/>
                <a:ea typeface="+mn-ea"/>
              </a:rPr>
              <a:t>$10</a:t>
            </a:r>
            <a:r>
              <a:rPr lang="en-AU" sz="2800" b="1" dirty="0">
                <a:latin typeface="+mj-lt"/>
              </a:rPr>
              <a:t>M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62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10"/>
    </mc:Choice>
    <mc:Fallback xmlns="">
      <p:transition spd="slow" advTm="9131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Wind Farm Construction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386975" y="810027"/>
            <a:ext cx="11677892" cy="55215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800" b="1" dirty="0">
                <a:latin typeface="+mj-lt"/>
              </a:rPr>
              <a:t>Current Status:   The project is currently at the last day of Month 9.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800" b="1" dirty="0">
                <a:latin typeface="+mj-lt"/>
              </a:rPr>
              <a:t>As per the Attached Earned Value Analysis to end of Month 8, the Project has run smoothly, always ahead of schedule,  under budget and forecast to remain so.  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800" b="1" dirty="0">
                <a:latin typeface="+mj-lt"/>
              </a:rPr>
              <a:t>Accts Dept send you EV Analysis data for Month 9: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800" b="1" dirty="0">
                <a:latin typeface="+mj-lt"/>
              </a:rPr>
              <a:t>		EV = $ 20M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	AC = $ 21M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800" b="1" dirty="0">
                <a:latin typeface="+mj-lt"/>
              </a:rPr>
              <a:t>		PV = $ 21M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95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3077" y="122271"/>
            <a:ext cx="11786356" cy="462673"/>
          </a:xfrm>
        </p:spPr>
        <p:txBody>
          <a:bodyPr/>
          <a:lstStyle/>
          <a:p>
            <a:r>
              <a:rPr lang="en-US" dirty="0"/>
              <a:t>EV Report to End of Month 8 – On Time / Under Budget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922353-3587-4069-BCE9-571115650314}"/>
              </a:ext>
            </a:extLst>
          </p:cNvPr>
          <p:cNvSpPr/>
          <p:nvPr/>
        </p:nvSpPr>
        <p:spPr>
          <a:xfrm>
            <a:off x="8309984" y="4637663"/>
            <a:ext cx="661181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3E91A9-F1D2-481D-AE6C-E5569B981583}"/>
              </a:ext>
            </a:extLst>
          </p:cNvPr>
          <p:cNvSpPr/>
          <p:nvPr/>
        </p:nvSpPr>
        <p:spPr>
          <a:xfrm>
            <a:off x="7276958" y="4644844"/>
            <a:ext cx="762804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23CAB9-40F3-4394-A7C3-18663C49AAC8}"/>
              </a:ext>
            </a:extLst>
          </p:cNvPr>
          <p:cNvSpPr/>
          <p:nvPr/>
        </p:nvSpPr>
        <p:spPr>
          <a:xfrm>
            <a:off x="9154593" y="4644844"/>
            <a:ext cx="661181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6A1248-FFED-4E75-B85C-A9F210C5D593}"/>
              </a:ext>
            </a:extLst>
          </p:cNvPr>
          <p:cNvSpPr/>
          <p:nvPr/>
        </p:nvSpPr>
        <p:spPr>
          <a:xfrm>
            <a:off x="11435569" y="4671067"/>
            <a:ext cx="783118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8905FE-00BA-44FE-BDD7-A55DDF36A0DA}"/>
              </a:ext>
            </a:extLst>
          </p:cNvPr>
          <p:cNvSpPr/>
          <p:nvPr/>
        </p:nvSpPr>
        <p:spPr>
          <a:xfrm>
            <a:off x="6441322" y="4678086"/>
            <a:ext cx="835635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D5DEFD-65BC-47CD-ACE8-D646C89E66E6}"/>
              </a:ext>
            </a:extLst>
          </p:cNvPr>
          <p:cNvSpPr/>
          <p:nvPr/>
        </p:nvSpPr>
        <p:spPr>
          <a:xfrm>
            <a:off x="7276957" y="5193486"/>
            <a:ext cx="1536181" cy="649126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Under Budget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6ED0700-D2A4-4BA9-AF90-EADC440C9109}"/>
              </a:ext>
            </a:extLst>
          </p:cNvPr>
          <p:cNvSpPr/>
          <p:nvPr/>
        </p:nvSpPr>
        <p:spPr>
          <a:xfrm>
            <a:off x="7481403" y="5935909"/>
            <a:ext cx="1214208" cy="466243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On Time</a:t>
            </a: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7BD3CBA-D9BF-470D-8145-077BB9AE17A2}"/>
              </a:ext>
            </a:extLst>
          </p:cNvPr>
          <p:cNvSpPr/>
          <p:nvPr/>
        </p:nvSpPr>
        <p:spPr>
          <a:xfrm rot="16200000">
            <a:off x="6508817" y="5340886"/>
            <a:ext cx="1215554" cy="727223"/>
          </a:xfrm>
          <a:prstGeom prst="bentArrow">
            <a:avLst>
              <a:gd name="adj1" fmla="val 25000"/>
              <a:gd name="adj2" fmla="val 22682"/>
              <a:gd name="adj3" fmla="val 25000"/>
              <a:gd name="adj4" fmla="val 373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257EAEA8-C7FA-4DD7-B960-66E27CC6C38B}"/>
              </a:ext>
            </a:extLst>
          </p:cNvPr>
          <p:cNvSpPr/>
          <p:nvPr/>
        </p:nvSpPr>
        <p:spPr>
          <a:xfrm rot="16200000" flipV="1">
            <a:off x="8501222" y="5220509"/>
            <a:ext cx="1306045" cy="863892"/>
          </a:xfrm>
          <a:prstGeom prst="bentArrow">
            <a:avLst>
              <a:gd name="adj1" fmla="val 21743"/>
              <a:gd name="adj2" fmla="val 14917"/>
              <a:gd name="adj3" fmla="val 20967"/>
              <a:gd name="adj4" fmla="val 2134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3B2B2630-76D3-4FB1-98F7-F15FF20D4F22}"/>
              </a:ext>
            </a:extLst>
          </p:cNvPr>
          <p:cNvSpPr/>
          <p:nvPr/>
        </p:nvSpPr>
        <p:spPr>
          <a:xfrm rot="16200000" flipV="1">
            <a:off x="10035004" y="3788736"/>
            <a:ext cx="649125" cy="3092860"/>
          </a:xfrm>
          <a:prstGeom prst="bentArrow">
            <a:avLst>
              <a:gd name="adj1" fmla="val 37653"/>
              <a:gd name="adj2" fmla="val 13184"/>
              <a:gd name="adj3" fmla="val 37857"/>
              <a:gd name="adj4" fmla="val 3366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6B7A8866-18C6-41EC-8043-416ECACB56CD}"/>
              </a:ext>
            </a:extLst>
          </p:cNvPr>
          <p:cNvSpPr/>
          <p:nvPr/>
        </p:nvSpPr>
        <p:spPr>
          <a:xfrm>
            <a:off x="7670958" y="5036827"/>
            <a:ext cx="76427" cy="14370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D675EC8F-BDE5-40A4-BF96-82ADAE0A6E48}"/>
              </a:ext>
            </a:extLst>
          </p:cNvPr>
          <p:cNvSpPr/>
          <p:nvPr/>
        </p:nvSpPr>
        <p:spPr>
          <a:xfrm>
            <a:off x="8602360" y="5027445"/>
            <a:ext cx="76427" cy="14370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 descr="Thumbs up sign with solid fill">
            <a:extLst>
              <a:ext uri="{FF2B5EF4-FFF2-40B4-BE49-F238E27FC236}">
                <a16:creationId xmlns:a16="http://schemas.microsoft.com/office/drawing/2014/main" id="{83C215F1-1C8F-4B58-B8C4-F6E9A47E8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257" y="2175579"/>
            <a:ext cx="3359052" cy="335905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A1E70E-BB93-4201-8B7B-5A95ADAB5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6652"/>
              </p:ext>
            </p:extLst>
          </p:nvPr>
        </p:nvGraphicFramePr>
        <p:xfrm>
          <a:off x="363451" y="1290317"/>
          <a:ext cx="11786356" cy="4227732"/>
        </p:xfrm>
        <a:graphic>
          <a:graphicData uri="http://schemas.openxmlformats.org/drawingml/2006/table">
            <a:tbl>
              <a:tblPr/>
              <a:tblGrid>
                <a:gridCol w="578324">
                  <a:extLst>
                    <a:ext uri="{9D8B030D-6E8A-4147-A177-3AD203B41FA5}">
                      <a16:colId xmlns:a16="http://schemas.microsoft.com/office/drawing/2014/main" val="757931144"/>
                    </a:ext>
                  </a:extLst>
                </a:gridCol>
                <a:gridCol w="783146">
                  <a:extLst>
                    <a:ext uri="{9D8B030D-6E8A-4147-A177-3AD203B41FA5}">
                      <a16:colId xmlns:a16="http://schemas.microsoft.com/office/drawing/2014/main" val="719846466"/>
                    </a:ext>
                  </a:extLst>
                </a:gridCol>
                <a:gridCol w="783146">
                  <a:extLst>
                    <a:ext uri="{9D8B030D-6E8A-4147-A177-3AD203B41FA5}">
                      <a16:colId xmlns:a16="http://schemas.microsoft.com/office/drawing/2014/main" val="2687807334"/>
                    </a:ext>
                  </a:extLst>
                </a:gridCol>
                <a:gridCol w="867485">
                  <a:extLst>
                    <a:ext uri="{9D8B030D-6E8A-4147-A177-3AD203B41FA5}">
                      <a16:colId xmlns:a16="http://schemas.microsoft.com/office/drawing/2014/main" val="4180150674"/>
                    </a:ext>
                  </a:extLst>
                </a:gridCol>
                <a:gridCol w="795194">
                  <a:extLst>
                    <a:ext uri="{9D8B030D-6E8A-4147-A177-3AD203B41FA5}">
                      <a16:colId xmlns:a16="http://schemas.microsoft.com/office/drawing/2014/main" val="827341506"/>
                    </a:ext>
                  </a:extLst>
                </a:gridCol>
                <a:gridCol w="795194">
                  <a:extLst>
                    <a:ext uri="{9D8B030D-6E8A-4147-A177-3AD203B41FA5}">
                      <a16:colId xmlns:a16="http://schemas.microsoft.com/office/drawing/2014/main" val="3218728597"/>
                    </a:ext>
                  </a:extLst>
                </a:gridCol>
                <a:gridCol w="750014">
                  <a:extLst>
                    <a:ext uri="{9D8B030D-6E8A-4147-A177-3AD203B41FA5}">
                      <a16:colId xmlns:a16="http://schemas.microsoft.com/office/drawing/2014/main" val="1819879329"/>
                    </a:ext>
                  </a:extLst>
                </a:gridCol>
                <a:gridCol w="750014">
                  <a:extLst>
                    <a:ext uri="{9D8B030D-6E8A-4147-A177-3AD203B41FA5}">
                      <a16:colId xmlns:a16="http://schemas.microsoft.com/office/drawing/2014/main" val="3364619623"/>
                    </a:ext>
                  </a:extLst>
                </a:gridCol>
                <a:gridCol w="750014">
                  <a:extLst>
                    <a:ext uri="{9D8B030D-6E8A-4147-A177-3AD203B41FA5}">
                      <a16:colId xmlns:a16="http://schemas.microsoft.com/office/drawing/2014/main" val="3081925939"/>
                    </a:ext>
                  </a:extLst>
                </a:gridCol>
                <a:gridCol w="750014">
                  <a:extLst>
                    <a:ext uri="{9D8B030D-6E8A-4147-A177-3AD203B41FA5}">
                      <a16:colId xmlns:a16="http://schemas.microsoft.com/office/drawing/2014/main" val="1626069747"/>
                    </a:ext>
                  </a:extLst>
                </a:gridCol>
                <a:gridCol w="750014">
                  <a:extLst>
                    <a:ext uri="{9D8B030D-6E8A-4147-A177-3AD203B41FA5}">
                      <a16:colId xmlns:a16="http://schemas.microsoft.com/office/drawing/2014/main" val="340355381"/>
                    </a:ext>
                  </a:extLst>
                </a:gridCol>
                <a:gridCol w="750014">
                  <a:extLst>
                    <a:ext uri="{9D8B030D-6E8A-4147-A177-3AD203B41FA5}">
                      <a16:colId xmlns:a16="http://schemas.microsoft.com/office/drawing/2014/main" val="840061458"/>
                    </a:ext>
                  </a:extLst>
                </a:gridCol>
                <a:gridCol w="822304">
                  <a:extLst>
                    <a:ext uri="{9D8B030D-6E8A-4147-A177-3AD203B41FA5}">
                      <a16:colId xmlns:a16="http://schemas.microsoft.com/office/drawing/2014/main" val="3050018643"/>
                    </a:ext>
                  </a:extLst>
                </a:gridCol>
                <a:gridCol w="1039175">
                  <a:extLst>
                    <a:ext uri="{9D8B030D-6E8A-4147-A177-3AD203B41FA5}">
                      <a16:colId xmlns:a16="http://schemas.microsoft.com/office/drawing/2014/main" val="1168424782"/>
                    </a:ext>
                  </a:extLst>
                </a:gridCol>
                <a:gridCol w="822304">
                  <a:extLst>
                    <a:ext uri="{9D8B030D-6E8A-4147-A177-3AD203B41FA5}">
                      <a16:colId xmlns:a16="http://schemas.microsoft.com/office/drawing/2014/main" val="1690301095"/>
                    </a:ext>
                  </a:extLst>
                </a:gridCol>
              </a:tblGrid>
              <a:tr h="174593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 8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359355"/>
                  </a:ext>
                </a:extLst>
              </a:tr>
              <a:tr h="698375"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Aurhorised</a:t>
                      </a:r>
                      <a:r>
                        <a:rPr lang="en-A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current budget (BAC)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Earned Value (EV) for Month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  Cumumative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Cost (AC)  for month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Cummulative AC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Planned Value (PV)  (assessed) for month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 (assessed)  Cumulative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CPI at end of month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 at end of Month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Cost to Complete (ETC)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 costs at Completion  (EAC)                            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 Cost Variance at Complrtion 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96231"/>
                  </a:ext>
                </a:extLst>
              </a:tr>
              <a:tr h="174593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326789"/>
                  </a:ext>
                </a:extLst>
              </a:tr>
              <a:tr h="3242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$5,800,000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$5,800,000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$5,800,000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$5,800,000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$168,200,000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$174,000,000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33958"/>
                  </a:ext>
                </a:extLst>
              </a:tr>
              <a:tr h="3242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$7,900,000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$13,700,000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$13,800,000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$162,442,857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$176,142,857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$3,857,143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787904"/>
                  </a:ext>
                </a:extLst>
              </a:tr>
              <a:tr h="3242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$25,700,000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$25,800,000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$152,223,077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$177,923,077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$2,076,923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926388"/>
                  </a:ext>
                </a:extLst>
              </a:tr>
              <a:tr h="3242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$11,900,000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$37,600,000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$37,800,000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$140,505,263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$178,105,263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$1,894,737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183001"/>
                  </a:ext>
                </a:extLst>
              </a:tr>
              <a:tr h="3242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$54,000,000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$15,700,000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$53,300,000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$15,800,000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$53,600,000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$124,366,667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$177,666,667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$2,333,333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927784"/>
                  </a:ext>
                </a:extLst>
              </a:tr>
              <a:tr h="3242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$25,670,000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$79,670,000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$26,100,000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$79,400,000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$26,250,000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$79,850,000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-$180,000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$99,989,984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$179,389,984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$610,016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975835"/>
                  </a:ext>
                </a:extLst>
              </a:tr>
              <a:tr h="3242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$39,350,000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$119,020,000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$38,950,000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$118,350,000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$39,000,000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$118,850,000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$670,000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$60,636,725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$178,986,725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$1,013,275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113403"/>
                  </a:ext>
                </a:extLst>
              </a:tr>
              <a:tr h="3242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$35,750,000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$154,770,000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$34,250,000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$152,600,000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$33,000,000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$151,850,000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$2,920,000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$2,170,000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$24,876,255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$177,476,255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$2,523,745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513633"/>
                  </a:ext>
                </a:extLst>
              </a:tr>
              <a:tr h="1745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272571"/>
                  </a:ext>
                </a:extLst>
              </a:tr>
              <a:tr h="236641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568127"/>
                  </a:ext>
                </a:extLst>
              </a:tr>
              <a:tr h="174593"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2" marR="8432" marT="84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8717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3021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73"/>
    </mc:Choice>
    <mc:Fallback xmlns="">
      <p:transition spd="slow" advTm="9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Main Project Parameters: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EA274-35F6-4820-B11F-AFE4FDA6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84" y="774777"/>
            <a:ext cx="10362385" cy="5601344"/>
          </a:xfrm>
          <a:prstGeom prst="rect">
            <a:avLst/>
          </a:prstGeom>
        </p:spPr>
      </p:pic>
      <p:pic>
        <p:nvPicPr>
          <p:cNvPr id="7" name="Graphic 6" descr="Thumbs up sign with solid fill">
            <a:extLst>
              <a:ext uri="{FF2B5EF4-FFF2-40B4-BE49-F238E27FC236}">
                <a16:creationId xmlns:a16="http://schemas.microsoft.com/office/drawing/2014/main" id="{5298D8FB-CFF3-4F76-BFFB-577CD3B2C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553" y="353607"/>
            <a:ext cx="3359052" cy="33590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63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10"/>
    </mc:Choice>
    <mc:Fallback xmlns="">
      <p:transition spd="slow" advTm="9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Main Project Parameters: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15BEC6-C204-4669-B917-90659F9A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8" y="596175"/>
            <a:ext cx="10578907" cy="5665650"/>
          </a:xfrm>
          <a:prstGeom prst="rect">
            <a:avLst/>
          </a:prstGeom>
        </p:spPr>
      </p:pic>
      <p:pic>
        <p:nvPicPr>
          <p:cNvPr id="7" name="Graphic 6" descr="Thumbs up sign with solid fill">
            <a:extLst>
              <a:ext uri="{FF2B5EF4-FFF2-40B4-BE49-F238E27FC236}">
                <a16:creationId xmlns:a16="http://schemas.microsoft.com/office/drawing/2014/main" id="{0681300E-70D5-43CD-9602-772695CF5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8972" y="353607"/>
            <a:ext cx="3359052" cy="33590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41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10"/>
    </mc:Choice>
    <mc:Fallback xmlns="">
      <p:transition spd="slow" advTm="9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Wind Farm Construction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B73D-046D-4DE9-AF13-A1F22A2BA629}"/>
              </a:ext>
            </a:extLst>
          </p:cNvPr>
          <p:cNvSpPr txBox="1"/>
          <p:nvPr/>
        </p:nvSpPr>
        <p:spPr>
          <a:xfrm>
            <a:off x="514108" y="642118"/>
            <a:ext cx="11677892" cy="250530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800" b="1" dirty="0">
                <a:latin typeface="+mj-lt"/>
              </a:rPr>
              <a:t>As you start preparing what you believe is another favourable  progress report for Month 9, the               rings – </a:t>
            </a:r>
            <a:r>
              <a:rPr lang="en-AU" sz="2800" b="1" dirty="0">
                <a:solidFill>
                  <a:srgbClr val="FF0000"/>
                </a:solidFill>
                <a:latin typeface="Ravie" panose="04040805050809020602" pitchFamily="82" charset="0"/>
              </a:rPr>
              <a:t>BAD NEWS !!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avie" panose="04040805050809020602" pitchFamily="82" charset="0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6" name="Graphic 5" descr="Telephone with solid fill">
            <a:extLst>
              <a:ext uri="{FF2B5EF4-FFF2-40B4-BE49-F238E27FC236}">
                <a16:creationId xmlns:a16="http://schemas.microsoft.com/office/drawing/2014/main" id="{B88EB854-98E5-42BE-820D-34638F5BC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3054" y="892785"/>
            <a:ext cx="914400" cy="914400"/>
          </a:xfrm>
          <a:prstGeom prst="rect">
            <a:avLst/>
          </a:prstGeom>
        </p:spPr>
      </p:pic>
      <p:pic>
        <p:nvPicPr>
          <p:cNvPr id="10" name="Picture 9" descr="Huge transformer fall off truck in Childers' main street | Fraser Coast  Chronicle">
            <a:extLst>
              <a:ext uri="{FF2B5EF4-FFF2-40B4-BE49-F238E27FC236}">
                <a16:creationId xmlns:a16="http://schemas.microsoft.com/office/drawing/2014/main" id="{45F16E8D-F813-4498-813C-9F1C1C0BE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064" y="1614764"/>
            <a:ext cx="6827703" cy="47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003035-2448-4BA3-AC43-42EDAA5E25A6}"/>
              </a:ext>
            </a:extLst>
          </p:cNvPr>
          <p:cNvSpPr txBox="1"/>
          <p:nvPr/>
        </p:nvSpPr>
        <p:spPr>
          <a:xfrm>
            <a:off x="1671710" y="1807185"/>
            <a:ext cx="8848579" cy="44873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Construction Accident – Transformer Damaged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AU" sz="2800" b="1" dirty="0">
              <a:solidFill>
                <a:srgbClr val="C00000"/>
              </a:solidFill>
              <a:highlight>
                <a:srgbClr val="FFFF00"/>
              </a:highlight>
              <a:latin typeface="+mj-lt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Transformer on </a:t>
            </a:r>
            <a:r>
              <a:rPr lang="en-AU" sz="2800" b="1" dirty="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C</a:t>
            </a:r>
            <a:r>
              <a:rPr kumimoji="0" lang="en-A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ritical</a:t>
            </a: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 Path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AU" sz="2800" b="1" dirty="0">
              <a:solidFill>
                <a:srgbClr val="C00000"/>
              </a:solidFill>
              <a:highlight>
                <a:srgbClr val="FFFF00"/>
              </a:highlight>
              <a:latin typeface="+mj-lt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ConstructCo</a:t>
            </a: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 liable for all costs and delays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AU" sz="2800" b="1" dirty="0">
              <a:solidFill>
                <a:srgbClr val="C00000"/>
              </a:solidFill>
              <a:highlight>
                <a:srgbClr val="FFFF00"/>
              </a:highlight>
              <a:latin typeface="+mj-lt"/>
            </a:endParaRP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Delays </a:t>
            </a:r>
            <a:r>
              <a:rPr lang="en-AU" sz="2800" b="1" dirty="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--  $5 / month</a:t>
            </a: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 Delay Damages would</a:t>
            </a:r>
            <a:r>
              <a:rPr kumimoji="0" lang="en-AU" sz="28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 be</a:t>
            </a: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 added to </a:t>
            </a:r>
            <a:r>
              <a:rPr kumimoji="0" lang="en-A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ConstructCo’s</a:t>
            </a: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 Costs (Grace</a:t>
            </a:r>
            <a:r>
              <a:rPr kumimoji="0" lang="en-AU" sz="28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n-ea"/>
                <a:cs typeface="+mn-cs"/>
              </a:rPr>
              <a:t> Period for delays &lt; 2 weeks) 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7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79" y="122271"/>
            <a:ext cx="11706553" cy="462673"/>
          </a:xfrm>
        </p:spPr>
        <p:txBody>
          <a:bodyPr/>
          <a:lstStyle/>
          <a:p>
            <a:r>
              <a:rPr lang="en-US" dirty="0"/>
              <a:t>APPLICATION EXERCISE:  What to Do?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C398-9EBC-0048-B042-1D7EFF9D9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6" name="Picture 5" descr="Did You Know A Second Antonov 225 Was Partially Built? - Simple Flying">
            <a:extLst>
              <a:ext uri="{FF2B5EF4-FFF2-40B4-BE49-F238E27FC236}">
                <a16:creationId xmlns:a16="http://schemas.microsoft.com/office/drawing/2014/main" id="{EDBC9DFF-C9D8-417F-9F6E-F58F655F670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6" y="802105"/>
            <a:ext cx="10940716" cy="511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3951F2-8C8D-4C09-BE1E-7BE622959A27}"/>
              </a:ext>
            </a:extLst>
          </p:cNvPr>
          <p:cNvSpPr txBox="1"/>
          <p:nvPr/>
        </p:nvSpPr>
        <p:spPr>
          <a:xfrm>
            <a:off x="1102784" y="1772896"/>
            <a:ext cx="9581257" cy="505208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AU" sz="3200" b="1" dirty="0">
                <a:solidFill>
                  <a:srgbClr val="FFC000"/>
                </a:solidFill>
                <a:highlight>
                  <a:srgbClr val="0000FF"/>
                </a:highlight>
                <a:latin typeface="+mj-lt"/>
              </a:rPr>
              <a:t>Given time is critical to customer and damages for delay are significant, you decide you must implement a course of action today and include in this month’s progress report. </a:t>
            </a:r>
          </a:p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800" b="1" dirty="0">
              <a:latin typeface="+mj-lt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800" b="1" dirty="0">
              <a:latin typeface="+mj-lt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endParaRPr lang="en-AU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812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61"/>
    </mc:Choice>
    <mc:Fallback xmlns="">
      <p:transition spd="slow" advTm="6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SYDNEY_4X3 (003)" val="5BpRfhgt"/>
  <p:tag name="ARTICULATE_SLIDE_THUMBNAIL_REFRESH" val="1"/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TIMING" val="|11.5|4|8.4|8.8|1.9|0.8|0.5|4.1|2.1|3.5|2|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ydney_4x3 (003)">
  <a:themeElements>
    <a:clrScheme name="AGSM">
      <a:dk1>
        <a:srgbClr val="404040"/>
      </a:dk1>
      <a:lt1>
        <a:sysClr val="window" lastClr="FFFFFF"/>
      </a:lt1>
      <a:dk2>
        <a:srgbClr val="063E8D"/>
      </a:dk2>
      <a:lt2>
        <a:srgbClr val="CCCCCC"/>
      </a:lt2>
      <a:accent1>
        <a:srgbClr val="063E8D"/>
      </a:accent1>
      <a:accent2>
        <a:srgbClr val="FFD700"/>
      </a:accent2>
      <a:accent3>
        <a:srgbClr val="0067A8"/>
      </a:accent3>
      <a:accent4>
        <a:srgbClr val="00568E"/>
      </a:accent4>
      <a:accent5>
        <a:srgbClr val="004372"/>
      </a:accent5>
      <a:accent6>
        <a:srgbClr val="002E52"/>
      </a:accent6>
      <a:hlink>
        <a:srgbClr val="33CCFF"/>
      </a:hlink>
      <a:folHlink>
        <a:srgbClr val="063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dney_4x3 (003)  -  Read-Only" id="{AB650FEA-4F46-402A-9067-C4E2954B756A}" vid="{6EBF44B5-CB8B-4C36-A0E1-6D9D6C44C8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4673CC6D411B4AABF03B3E979A8FEB" ma:contentTypeVersion="4" ma:contentTypeDescription="Create a new document." ma:contentTypeScope="" ma:versionID="75e5f6ea14b4cba55cda485b3a87bc25">
  <xsd:schema xmlns:xsd="http://www.w3.org/2001/XMLSchema" xmlns:xs="http://www.w3.org/2001/XMLSchema" xmlns:p="http://schemas.microsoft.com/office/2006/metadata/properties" xmlns:ns2="f6b96565-5637-4a41-97ab-50c00cfabd70" targetNamespace="http://schemas.microsoft.com/office/2006/metadata/properties" ma:root="true" ma:fieldsID="fc00ee429cb790274cf92434720eb134" ns2:_="">
    <xsd:import namespace="f6b96565-5637-4a41-97ab-50c00cfab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b96565-5637-4a41-97ab-50c00cfab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797CF9-348A-46F9-8152-8EBC6AB777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0E56DA-869C-468C-88B5-21214B2174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b96565-5637-4a41-97ab-50c00cfab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061827-A53D-4D3A-B0B8-2DD35145558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10821</TotalTime>
  <Words>1213</Words>
  <Application>Microsoft Office PowerPoint</Application>
  <PresentationFormat>宽屏</PresentationFormat>
  <Paragraphs>261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Lucida Grande</vt:lpstr>
      <vt:lpstr>Sommet</vt:lpstr>
      <vt:lpstr>Sommet Black</vt:lpstr>
      <vt:lpstr>Sommet bold</vt:lpstr>
      <vt:lpstr>Arial</vt:lpstr>
      <vt:lpstr>Calibri</vt:lpstr>
      <vt:lpstr>Ravie</vt:lpstr>
      <vt:lpstr>Wingdings</vt:lpstr>
      <vt:lpstr>Sydney_4x3 (003)</vt:lpstr>
      <vt:lpstr>Week 8   APPLICATION EXERCISE   Wind Farm Construction  INTRODUCTION</vt:lpstr>
      <vt:lpstr>APPLICATION EXERCISE:  Wind Farm Construction</vt:lpstr>
      <vt:lpstr>Main Project Parameters:</vt:lpstr>
      <vt:lpstr>APPLICATION EXERCISE:  Wind Farm Construction</vt:lpstr>
      <vt:lpstr>EV Report to End of Month 8 – On Time / Under Budget </vt:lpstr>
      <vt:lpstr>Main Project Parameters:</vt:lpstr>
      <vt:lpstr>Main Project Parameters:</vt:lpstr>
      <vt:lpstr>APPLICATION EXERCISE:  Wind Farm Construction</vt:lpstr>
      <vt:lpstr>APPLICATION EXERCISE:  What to Do?</vt:lpstr>
      <vt:lpstr>APPLICATION EXERCISE:  Wind Farm Construction</vt:lpstr>
      <vt:lpstr>APPLICATION EXERCISE:  Power Plant Upgrade</vt:lpstr>
      <vt:lpstr>APPLICATION EXERCISE:  Power Plant Upgrade</vt:lpstr>
      <vt:lpstr>APPLICATION EXERCISE:  Power Plant Upgrade</vt:lpstr>
      <vt:lpstr>APPLICATION EXERCISE:  Power Plant Upgrade</vt:lpstr>
      <vt:lpstr>APPLICATION EXERCISE:  Power Plant Upgrade</vt:lpstr>
      <vt:lpstr>APPLICATION EXERCISE:  LOGISTICS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GSOE9820-Project Management</dc:title>
  <dc:creator>Greg Wilson</dc:creator>
  <cp:lastModifiedBy>Qiyao Zhou</cp:lastModifiedBy>
  <cp:revision>489</cp:revision>
  <cp:lastPrinted>2021-03-16T12:35:57Z</cp:lastPrinted>
  <dcterms:created xsi:type="dcterms:W3CDTF">2019-06-07T06:07:40Z</dcterms:created>
  <dcterms:modified xsi:type="dcterms:W3CDTF">2021-11-02T07:13:08Z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F52F474A-5E2F-4847-A5B6-CE659EDAE38F</vt:lpwstr>
  </property>
  <property fmtid="{D5CDD505-2E9C-101B-9397-08002B2CF9AE}" pid="3" name="ArticulatePath">
    <vt:lpwstr>Presentation1</vt:lpwstr>
  </property>
  <property fmtid="{D5CDD505-2E9C-101B-9397-08002B2CF9AE}" pid="4" name="ContentTypeId">
    <vt:lpwstr>0x010100C44673CC6D411B4AABF03B3E979A8FEB</vt:lpwstr>
  </property>
</Properties>
</file>